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9" r:id="rId4"/>
    <p:sldId id="268" r:id="rId5"/>
    <p:sldId id="269" r:id="rId6"/>
    <p:sldId id="270" r:id="rId7"/>
    <p:sldId id="263" r:id="rId8"/>
    <p:sldId id="264" r:id="rId9"/>
    <p:sldId id="26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77" autoAdjust="0"/>
  </p:normalViewPr>
  <p:slideViewPr>
    <p:cSldViewPr>
      <p:cViewPr>
        <p:scale>
          <a:sx n="107" d="100"/>
          <a:sy n="107" d="100"/>
        </p:scale>
        <p:origin x="-116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81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28412406655705E-2"/>
          <c:y val="6.6138484612820819E-2"/>
          <c:w val="0.60348404383831145"/>
          <c:h val="0.906916206841213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1041</c:v>
                </c:pt>
                <c:pt idx="1">
                  <c:v>51.4</c:v>
                </c:pt>
              </c:numCache>
            </c:numRef>
          </c:val>
        </c:ser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611"/>
          <c:y val="0.24985649742621274"/>
          <c:w val="0.32053573139842639"/>
          <c:h val="0.72032737103284816"/>
        </c:manualLayout>
      </c:layout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957689316613228"/>
          <c:y val="4.4409667541557334E-2"/>
          <c:w val="0.87962063769807186"/>
          <c:h val="0.739876859142607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300</c:v>
                </c:pt>
              </c:numCache>
            </c:numRef>
          </c:val>
        </c:ser>
        <c:shape val="cone"/>
        <c:axId val="34615296"/>
        <c:axId val="34616832"/>
        <c:axId val="0"/>
      </c:bar3DChart>
      <c:catAx>
        <c:axId val="34615296"/>
        <c:scaling>
          <c:orientation val="minMax"/>
        </c:scaling>
        <c:axPos val="b"/>
        <c:tickLblPos val="nextTo"/>
        <c:crossAx val="34616832"/>
        <c:crosses val="autoZero"/>
        <c:auto val="1"/>
        <c:lblAlgn val="ctr"/>
        <c:lblOffset val="100"/>
      </c:catAx>
      <c:valAx>
        <c:axId val="34616832"/>
        <c:scaling>
          <c:orientation val="minMax"/>
        </c:scaling>
        <c:axPos val="l"/>
        <c:majorGridlines/>
        <c:numFmt formatCode="#,##0.0" sourceLinked="1"/>
        <c:tickLblPos val="nextTo"/>
        <c:crossAx val="346152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perspective val="30"/>
    </c:view3D>
    <c:floor>
      <c:spPr>
        <a:solidFill>
          <a:schemeClr val="accent1">
            <a:lumMod val="20000"/>
            <a:lumOff val="8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220</c:v>
                </c:pt>
                <c:pt idx="1">
                  <c:v>220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55"/>
        <c:gapDepth val="55"/>
        <c:shape val="cylinder"/>
        <c:axId val="34659712"/>
        <c:axId val="34665984"/>
        <c:axId val="0"/>
      </c:bar3DChart>
      <c:catAx>
        <c:axId val="34659712"/>
        <c:scaling>
          <c:orientation val="minMax"/>
        </c:scaling>
        <c:axPos val="b"/>
        <c:majorTickMark val="none"/>
        <c:tickLblPos val="nextTo"/>
        <c:crossAx val="34665984"/>
        <c:crosses val="autoZero"/>
        <c:auto val="1"/>
        <c:lblAlgn val="ctr"/>
        <c:lblOffset val="100"/>
      </c:catAx>
      <c:valAx>
        <c:axId val="34665984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3465971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0"/>
        <c:delete val="1"/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2262.1</c:v>
                </c:pt>
                <c:pt idx="1">
                  <c:v>2349.125</c:v>
                </c:pt>
              </c:numCache>
            </c:numRef>
          </c:val>
        </c:ser>
        <c:shape val="box"/>
        <c:axId val="34824960"/>
        <c:axId val="34826496"/>
        <c:axId val="0"/>
      </c:bar3DChart>
      <c:catAx>
        <c:axId val="34824960"/>
        <c:scaling>
          <c:orientation val="minMax"/>
        </c:scaling>
        <c:axPos val="b"/>
        <c:tickLblPos val="nextTo"/>
        <c:crossAx val="34826496"/>
        <c:crosses val="autoZero"/>
        <c:auto val="1"/>
        <c:lblAlgn val="ctr"/>
        <c:lblOffset val="100"/>
      </c:catAx>
      <c:valAx>
        <c:axId val="34826496"/>
        <c:scaling>
          <c:orientation val="minMax"/>
        </c:scaling>
        <c:axPos val="l"/>
        <c:majorGridlines/>
        <c:numFmt formatCode="General" sourceLinked="1"/>
        <c:tickLblPos val="nextTo"/>
        <c:crossAx val="348249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Сергиевского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проект бюджета Сергиевского сельского поселения  Даниловского муниципального района на 2022 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Главой Сергиевского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13297" y="2492896"/>
              <a:ext cx="1398352" cy="1100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6079,191</a:t>
              </a:r>
            </a:p>
            <a:p>
              <a:endParaRPr lang="ru-RU" sz="2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325904" cy="126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6310,752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проекта бюджета Сергиевского сельского поселения </a:t>
            </a:r>
            <a:r>
              <a:rPr lang="ru-RU" sz="2400" b="1" i="1" smtClean="0">
                <a:latin typeface="Book Antiqua" panose="02040602050305030304" pitchFamily="18" charset="0"/>
              </a:rPr>
              <a:t>на 2022 </a:t>
            </a:r>
            <a:r>
              <a:rPr lang="ru-RU" sz="2400" b="1" i="1" dirty="0" smtClean="0">
                <a:latin typeface="Book Antiqua" panose="02040602050305030304" pitchFamily="18" charset="0"/>
              </a:rPr>
              <a:t>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068635"/>
            <a:ext cx="3439416" cy="253916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от оказания платных услуг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560574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3952802"/>
            <a:ext cx="3498982" cy="415498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 в государственной и муниципальной собственности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6914" y="3092911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03513" y="2546592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730604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8" y="2131695"/>
            <a:ext cx="3236434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2969800"/>
            <a:ext cx="3258684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55207" y="3530551"/>
            <a:ext cx="68880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1285,000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606,686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669938"/>
            <a:ext cx="722815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33475" y="4122079"/>
            <a:ext cx="71053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873,003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092912"/>
            <a:ext cx="72008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3649311" y="5658564"/>
            <a:ext cx="305896" cy="4814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 flipV="1">
            <a:off x="3627711" y="3657509"/>
            <a:ext cx="327496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63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 flipV="1">
            <a:off x="3635896" y="3219870"/>
            <a:ext cx="297579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138" idx="1"/>
          </p:cNvCxnSpPr>
          <p:nvPr/>
        </p:nvCxnSpPr>
        <p:spPr>
          <a:xfrm flipV="1">
            <a:off x="3657628" y="4249037"/>
            <a:ext cx="275847" cy="100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4714463"/>
            <a:ext cx="364045" cy="82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69967" y="2701786"/>
            <a:ext cx="70287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88,000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82518" y="3724901"/>
            <a:ext cx="70320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1717,502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300,000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285992"/>
            <a:ext cx="774297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2349,125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69967" y="3200632"/>
            <a:ext cx="71575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1760,125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39950" y="2715869"/>
            <a:ext cx="330017" cy="11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 flipV="1">
            <a:off x="8057022" y="3851859"/>
            <a:ext cx="325496" cy="17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16727"/>
            <a:ext cx="351809" cy="88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300972"/>
            <a:ext cx="312681" cy="1119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>
            <a:off x="8057022" y="3200633"/>
            <a:ext cx="312945" cy="126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789481"/>
            <a:ext cx="309300" cy="116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09895" y="5658564"/>
            <a:ext cx="3439416" cy="338554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 flipV="1">
            <a:off x="3612820" y="5276384"/>
            <a:ext cx="455124" cy="9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83573" y="5435351"/>
            <a:ext cx="616793" cy="487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261449"/>
            <a:ext cx="71740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180,000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857620" y="5813384"/>
            <a:ext cx="86538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1412,000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820587" y="6147222"/>
            <a:ext cx="3190406" cy="297258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8010994" y="5733256"/>
            <a:ext cx="348329" cy="1044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395" idx="3"/>
          </p:cNvCxnSpPr>
          <p:nvPr/>
        </p:nvCxnSpPr>
        <p:spPr>
          <a:xfrm flipV="1">
            <a:off x="8010993" y="6253533"/>
            <a:ext cx="307306" cy="42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угольник 256"/>
          <p:cNvSpPr/>
          <p:nvPr/>
        </p:nvSpPr>
        <p:spPr>
          <a:xfrm>
            <a:off x="8358214" y="6215082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20,000</a:t>
            </a:r>
            <a:endParaRPr lang="ru-RU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6697" y="2629219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9058" y="2643182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1657,502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8318299" y="5567735"/>
            <a:ext cx="769865" cy="253916"/>
          </a:xfrm>
          <a:prstGeom prst="rect">
            <a:avLst/>
          </a:prstGeom>
          <a:solidFill>
            <a:srgbClr val="FFFF99">
              <a:alpha val="89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1200000" lon="21594000" rev="10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74008" y="274072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6565542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н</a:t>
            </a:r>
            <a:r>
              <a:rPr lang="ru-RU" sz="3600" b="1" dirty="0" smtClean="0"/>
              <a:t>а 2022 год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3854738"/>
              </p:ext>
            </p:extLst>
          </p:nvPr>
        </p:nvGraphicFramePr>
        <p:xfrm>
          <a:off x="539552" y="191683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проекта расходов Сергиевского сельского поселения на жилищно-коммунальное хозяйство на 2022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306315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проекта расходов бюджета Сергиевского сельского поселения на реализацию муниципальных целевых программ на 2022 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722481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проекта расходов на содержание органов местного самоуправления на 2022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2385</TotalTime>
  <Words>331</Words>
  <Application>Microsoft Office PowerPoint</Application>
  <PresentationFormat>Экран (4:3)</PresentationFormat>
  <Paragraphs>76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Администрация Сергиевского сельского поселения</vt:lpstr>
      <vt:lpstr>Реализация утвержденных Главой Сергиевского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Слайд 4</vt:lpstr>
      <vt:lpstr>Слайд 5</vt:lpstr>
      <vt:lpstr>Структура безвозмездных поступлений из бюджетов других уровней на 2022 год  </vt:lpstr>
      <vt:lpstr>Сравнительный анализ проекта расходов Сергиевского сельского поселения на жилищно-коммунальное хозяйство на 2022 год</vt:lpstr>
      <vt:lpstr>Динамика проекта расходов бюджета Сергиевского сельского поселения на реализацию муниципальных целевых программ на 2022 год                                                                                  (тыс. руб.)</vt:lpstr>
      <vt:lpstr>Мониторинг проекта расходов на содержание органов местного самоуправления на 2022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Светлана</cp:lastModifiedBy>
  <cp:revision>233</cp:revision>
  <cp:lastPrinted>2018-11-13T07:41:56Z</cp:lastPrinted>
  <dcterms:created xsi:type="dcterms:W3CDTF">2014-05-06T11:50:27Z</dcterms:created>
  <dcterms:modified xsi:type="dcterms:W3CDTF">2021-11-17T10:20:55Z</dcterms:modified>
</cp:coreProperties>
</file>