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9" r:id="rId4"/>
    <p:sldId id="268" r:id="rId5"/>
    <p:sldId id="269" r:id="rId6"/>
    <p:sldId id="270" r:id="rId7"/>
    <p:sldId id="263" r:id="rId8"/>
    <p:sldId id="264" r:id="rId9"/>
    <p:sldId id="267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9" autoAdjust="0"/>
    <p:restoredTop sz="86377" autoAdjust="0"/>
  </p:normalViewPr>
  <p:slideViewPr>
    <p:cSldViewPr>
      <p:cViewPr>
        <p:scale>
          <a:sx n="107" d="100"/>
          <a:sy n="107" d="100"/>
        </p:scale>
        <p:origin x="-1164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814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28412406655705E-2"/>
          <c:y val="6.6138484612820833E-2"/>
          <c:w val="0.60348404383831145"/>
          <c:h val="0.906916206841212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1041</c:v>
                </c:pt>
                <c:pt idx="1">
                  <c:v>51.4</c:v>
                </c:pt>
              </c:numCache>
            </c:numRef>
          </c:val>
        </c:ser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1504263633"/>
          <c:y val="0.24985649742621283"/>
          <c:w val="0.3205357313984265"/>
          <c:h val="0.72032737103284816"/>
        </c:manualLayout>
      </c:layout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957689316613232"/>
          <c:y val="4.4409667541557334E-2"/>
          <c:w val="0.87962063769807275"/>
          <c:h val="0.739876859142607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300,0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300,0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300</c:v>
                </c:pt>
              </c:numCache>
            </c:numRef>
          </c:val>
        </c:ser>
        <c:shape val="cone"/>
        <c:axId val="70939392"/>
        <c:axId val="70940928"/>
        <c:axId val="0"/>
      </c:bar3DChart>
      <c:catAx>
        <c:axId val="70939392"/>
        <c:scaling>
          <c:orientation val="minMax"/>
        </c:scaling>
        <c:axPos val="b"/>
        <c:tickLblPos val="nextTo"/>
        <c:crossAx val="70940928"/>
        <c:crosses val="autoZero"/>
        <c:auto val="1"/>
        <c:lblAlgn val="ctr"/>
        <c:lblOffset val="100"/>
      </c:catAx>
      <c:valAx>
        <c:axId val="70940928"/>
        <c:scaling>
          <c:orientation val="minMax"/>
        </c:scaling>
        <c:axPos val="l"/>
        <c:majorGridlines/>
        <c:numFmt formatCode="#,##0.0" sourceLinked="1"/>
        <c:tickLblPos val="nextTo"/>
        <c:crossAx val="7093939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hart>
    <c:autoTitleDeleted val="1"/>
    <c:view3D>
      <c:perspective val="30"/>
    </c:view3D>
    <c:floor>
      <c:spPr>
        <a:solidFill>
          <a:schemeClr val="accent1">
            <a:lumMod val="20000"/>
            <a:lumOff val="80000"/>
          </a:schemeClr>
        </a:solidFill>
      </c:spPr>
    </c:floor>
    <c:sideWall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sideWall>
    <c:backWall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220</c:v>
                </c:pt>
                <c:pt idx="1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gapWidth val="55"/>
        <c:gapDepth val="55"/>
        <c:shape val="cylinder"/>
        <c:axId val="70975488"/>
        <c:axId val="70977024"/>
        <c:axId val="0"/>
      </c:bar3DChart>
      <c:catAx>
        <c:axId val="70975488"/>
        <c:scaling>
          <c:orientation val="minMax"/>
        </c:scaling>
        <c:axPos val="b"/>
        <c:majorTickMark val="none"/>
        <c:tickLblPos val="nextTo"/>
        <c:crossAx val="70977024"/>
        <c:crosses val="autoZero"/>
        <c:auto val="1"/>
        <c:lblAlgn val="ctr"/>
        <c:lblOffset val="100"/>
      </c:catAx>
      <c:valAx>
        <c:axId val="70977024"/>
        <c:scaling>
          <c:orientation val="minMax"/>
        </c:scaling>
        <c:axPos val="l"/>
        <c:majorGridlines/>
        <c:numFmt formatCode="#,##0.0" sourceLinked="1"/>
        <c:majorTickMark val="none"/>
        <c:tickLblPos val="nextTo"/>
        <c:crossAx val="70975488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0"/>
        <c:delete val="1"/>
      </c:legendEntry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2349.125</c:v>
                </c:pt>
                <c:pt idx="1">
                  <c:v>2420.6849999999999</c:v>
                </c:pt>
              </c:numCache>
            </c:numRef>
          </c:val>
        </c:ser>
        <c:shape val="box"/>
        <c:axId val="71092480"/>
        <c:axId val="71094272"/>
        <c:axId val="0"/>
      </c:bar3DChart>
      <c:catAx>
        <c:axId val="71092480"/>
        <c:scaling>
          <c:orientation val="minMax"/>
        </c:scaling>
        <c:axPos val="b"/>
        <c:tickLblPos val="nextTo"/>
        <c:crossAx val="71094272"/>
        <c:crosses val="autoZero"/>
        <c:auto val="1"/>
        <c:lblAlgn val="ctr"/>
        <c:lblOffset val="100"/>
      </c:catAx>
      <c:valAx>
        <c:axId val="71094272"/>
        <c:scaling>
          <c:orientation val="minMax"/>
        </c:scaling>
        <c:axPos val="l"/>
        <c:majorGridlines/>
        <c:numFmt formatCode="General" sourceLinked="1"/>
        <c:tickLblPos val="nextTo"/>
        <c:crossAx val="710924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Сергиевского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проект бюджета Сергиевского сельского поселения  Даниловского муниципального района на 2023 год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6456" y="213285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Главой Сергиевского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75656" y="362141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13297" y="2492896"/>
              <a:ext cx="1398352" cy="1019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/>
                <a:t>6048,649</a:t>
              </a:r>
            </a:p>
            <a:p>
              <a:endParaRPr lang="ru-RU" sz="24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429413" cy="126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6276,864</a:t>
              </a:r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проекта бюджета Сергиевского сельского поселения на 2023 год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068635"/>
            <a:ext cx="3439416" cy="253916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от оказания платных услуг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560574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3952802"/>
            <a:ext cx="3498982" cy="415498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 в государственной и муниципальной собственности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36914" y="3092911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03513" y="2546592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730604"/>
            <a:ext cx="3236438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8" y="2131695"/>
            <a:ext cx="3236434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798338" y="2969800"/>
            <a:ext cx="3258684" cy="46166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36892" y="5226714"/>
            <a:ext cx="3258683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55207" y="3530551"/>
            <a:ext cx="688800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1260,000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43908" y="2267695"/>
            <a:ext cx="688801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700,000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83573" y="4669938"/>
            <a:ext cx="722815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33475" y="4122079"/>
            <a:ext cx="710532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866,770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933475" y="3092912"/>
            <a:ext cx="720080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82,000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/>
          <p:nvPr/>
        </p:nvCxnSpPr>
        <p:spPr>
          <a:xfrm>
            <a:off x="3649311" y="5658564"/>
            <a:ext cx="305896" cy="4814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22" idx="3"/>
            <a:endCxn id="135" idx="1"/>
          </p:cNvCxnSpPr>
          <p:nvPr/>
        </p:nvCxnSpPr>
        <p:spPr>
          <a:xfrm flipV="1">
            <a:off x="3627711" y="3657509"/>
            <a:ext cx="327496" cy="269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31488"/>
            <a:ext cx="324380" cy="631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27" idx="3"/>
            <a:endCxn id="139" idx="1"/>
          </p:cNvCxnSpPr>
          <p:nvPr/>
        </p:nvCxnSpPr>
        <p:spPr>
          <a:xfrm flipV="1">
            <a:off x="3635896" y="3219870"/>
            <a:ext cx="297579" cy="269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>
            <a:endCxn id="138" idx="1"/>
          </p:cNvCxnSpPr>
          <p:nvPr/>
        </p:nvCxnSpPr>
        <p:spPr>
          <a:xfrm flipV="1">
            <a:off x="3657628" y="4249037"/>
            <a:ext cx="275847" cy="100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4714463"/>
            <a:ext cx="364045" cy="82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69967" y="2701786"/>
            <a:ext cx="702873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107,000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82518" y="3724901"/>
            <a:ext cx="703202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1602,679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68743" y="4189769"/>
            <a:ext cx="718199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300,000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69703" y="2285992"/>
            <a:ext cx="774297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2420,685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8369967" y="3200632"/>
            <a:ext cx="715753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50,000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69967" y="4635592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39318" y="5107560"/>
            <a:ext cx="733522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smtClean="0">
                <a:latin typeface="Times New Roman" pitchFamily="18" charset="0"/>
                <a:cs typeface="Times New Roman" pitchFamily="18" charset="0"/>
              </a:rPr>
              <a:t>1750,500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39950" y="2715869"/>
            <a:ext cx="330017" cy="112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>
            <a:stCxn id="129" idx="3"/>
            <a:endCxn id="147" idx="1"/>
          </p:cNvCxnSpPr>
          <p:nvPr/>
        </p:nvCxnSpPr>
        <p:spPr>
          <a:xfrm flipV="1">
            <a:off x="8057022" y="3851859"/>
            <a:ext cx="325496" cy="172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16727"/>
            <a:ext cx="351809" cy="885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300972"/>
            <a:ext cx="312681" cy="1119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>
            <a:stCxn id="132" idx="3"/>
            <a:endCxn id="150" idx="1"/>
          </p:cNvCxnSpPr>
          <p:nvPr/>
        </p:nvCxnSpPr>
        <p:spPr>
          <a:xfrm>
            <a:off x="8057022" y="3200633"/>
            <a:ext cx="312945" cy="126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789481"/>
            <a:ext cx="309300" cy="116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95575" y="53652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209895" y="5658564"/>
            <a:ext cx="3439416" cy="338554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cxnSp>
        <p:nvCxnSpPr>
          <p:cNvPr id="273" name="Прямая со стрелкой 272"/>
          <p:cNvCxnSpPr/>
          <p:nvPr/>
        </p:nvCxnSpPr>
        <p:spPr>
          <a:xfrm flipV="1">
            <a:off x="3612820" y="5276384"/>
            <a:ext cx="455124" cy="9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Прямоугольник 278"/>
          <p:cNvSpPr/>
          <p:nvPr/>
        </p:nvSpPr>
        <p:spPr>
          <a:xfrm>
            <a:off x="3983573" y="5435351"/>
            <a:ext cx="616793" cy="4878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261449"/>
            <a:ext cx="717403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120,000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857620" y="5813384"/>
            <a:ext cx="865381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1475,200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276999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Прямоугольник 394"/>
          <p:cNvSpPr/>
          <p:nvPr/>
        </p:nvSpPr>
        <p:spPr>
          <a:xfrm>
            <a:off x="4820587" y="6147222"/>
            <a:ext cx="3190406" cy="297258"/>
          </a:xfrm>
          <a:prstGeom prst="rect">
            <a:avLst/>
          </a:prstGeom>
          <a:solidFill>
            <a:srgbClr val="00DA6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8010994" y="5733256"/>
            <a:ext cx="348329" cy="1044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 стрелкой 255"/>
          <p:cNvCxnSpPr>
            <a:stCxn id="395" idx="3"/>
          </p:cNvCxnSpPr>
          <p:nvPr/>
        </p:nvCxnSpPr>
        <p:spPr>
          <a:xfrm flipV="1">
            <a:off x="8010993" y="6253533"/>
            <a:ext cx="307306" cy="423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Прямоугольник 256"/>
          <p:cNvSpPr/>
          <p:nvPr/>
        </p:nvSpPr>
        <p:spPr>
          <a:xfrm>
            <a:off x="8358214" y="6215082"/>
            <a:ext cx="659132" cy="24158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20,000</a:t>
            </a:r>
            <a:endParaRPr lang="ru-RU" sz="10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66697" y="2629219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29058" y="2643182"/>
            <a:ext cx="688801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1542,679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 flipV="1">
            <a:off x="8318299" y="5567735"/>
            <a:ext cx="769865" cy="253916"/>
          </a:xfrm>
          <a:prstGeom prst="rect">
            <a:avLst/>
          </a:prstGeom>
          <a:solidFill>
            <a:srgbClr val="FFFF99">
              <a:alpha val="89000"/>
            </a:srgbClr>
          </a:solidFill>
          <a:ln>
            <a:solidFill>
              <a:schemeClr val="tx1"/>
            </a:solidFill>
          </a:ln>
          <a:scene3d>
            <a:camera prst="orthographicFront">
              <a:rot lat="1200000" lon="21594000" rev="108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6,000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74008" y="274072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4000"/>
                            </p:stCondLst>
                            <p:childTnLst>
                              <p:par>
                                <p:cTn id="2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6565542"/>
              </p:ext>
            </p:extLst>
          </p:nvPr>
        </p:nvGraphicFramePr>
        <p:xfrm>
          <a:off x="899592" y="2276872"/>
          <a:ext cx="72728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н</a:t>
            </a:r>
            <a:r>
              <a:rPr lang="ru-RU" sz="3600" b="1" dirty="0" smtClean="0"/>
              <a:t>а </a:t>
            </a:r>
            <a:r>
              <a:rPr lang="ru-RU" sz="3600" b="1" dirty="0" smtClean="0"/>
              <a:t>2023 </a:t>
            </a:r>
            <a:r>
              <a:rPr lang="ru-RU" sz="3600" b="1" dirty="0" smtClean="0"/>
              <a:t>год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23854738"/>
              </p:ext>
            </p:extLst>
          </p:nvPr>
        </p:nvGraphicFramePr>
        <p:xfrm>
          <a:off x="539552" y="191683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проекта расходов Сергиевского сельского поселения на жилищно-коммунальное хозяйство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43063158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674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проекта расходов бюджета Сергиевского сельского поселения на реализацию муниципальных целевых программ на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(тыс. руб.)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7224812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проекта расходов на содержание органов местного самоуправления на </a:t>
            </a:r>
            <a:r>
              <a:rPr lang="ru-RU" sz="2400" dirty="0" smtClean="0"/>
              <a:t>2023 </a:t>
            </a:r>
            <a:r>
              <a:rPr lang="ru-RU" sz="2400" dirty="0" smtClean="0"/>
              <a:t>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2393</TotalTime>
  <Words>331</Words>
  <Application>Microsoft Office PowerPoint</Application>
  <PresentationFormat>Экран (4:3)</PresentationFormat>
  <Paragraphs>76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Администрация Сергиевского сельского поселения</vt:lpstr>
      <vt:lpstr>Реализация утвержденных Главой Сергиевского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Слайд 4</vt:lpstr>
      <vt:lpstr>Слайд 5</vt:lpstr>
      <vt:lpstr>Структура безвозмездных поступлений из бюджетов других уровней на 2023 год  </vt:lpstr>
      <vt:lpstr>Сравнительный анализ проекта расходов Сергиевского сельского поселения на жилищно-коммунальное хозяйство на 2023 год</vt:lpstr>
      <vt:lpstr>Динамика проекта расходов бюджета Сергиевского сельского поселения на реализацию муниципальных целевых программ на 2023 год                                                                                  (тыс. руб.)</vt:lpstr>
      <vt:lpstr>Мониторинг проекта расходов на содержание органов местного самоуправления на 2023 год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Светлана</cp:lastModifiedBy>
  <cp:revision>235</cp:revision>
  <cp:lastPrinted>2018-11-13T07:41:56Z</cp:lastPrinted>
  <dcterms:created xsi:type="dcterms:W3CDTF">2014-05-06T11:50:27Z</dcterms:created>
  <dcterms:modified xsi:type="dcterms:W3CDTF">2022-11-16T06:57:16Z</dcterms:modified>
</cp:coreProperties>
</file>